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86" r:id="rId2"/>
    <p:sldId id="287" r:id="rId3"/>
    <p:sldId id="288" r:id="rId4"/>
    <p:sldId id="289" r:id="rId5"/>
    <p:sldId id="290" r:id="rId6"/>
    <p:sldId id="313" r:id="rId7"/>
    <p:sldId id="291" r:id="rId8"/>
    <p:sldId id="337" r:id="rId9"/>
    <p:sldId id="310" r:id="rId10"/>
    <p:sldId id="311" r:id="rId11"/>
    <p:sldId id="314" r:id="rId12"/>
    <p:sldId id="293" r:id="rId13"/>
    <p:sldId id="315" r:id="rId14"/>
    <p:sldId id="316" r:id="rId15"/>
    <p:sldId id="317" r:id="rId16"/>
    <p:sldId id="318" r:id="rId17"/>
    <p:sldId id="319" r:id="rId18"/>
    <p:sldId id="320" r:id="rId19"/>
    <p:sldId id="322" r:id="rId20"/>
    <p:sldId id="321" r:id="rId21"/>
    <p:sldId id="323" r:id="rId22"/>
    <p:sldId id="324" r:id="rId23"/>
    <p:sldId id="325" r:id="rId24"/>
    <p:sldId id="326" r:id="rId25"/>
    <p:sldId id="327" r:id="rId26"/>
    <p:sldId id="328" r:id="rId27"/>
    <p:sldId id="329" r:id="rId28"/>
    <p:sldId id="330" r:id="rId29"/>
    <p:sldId id="336" r:id="rId30"/>
    <p:sldId id="348" r:id="rId31"/>
    <p:sldId id="350" r:id="rId32"/>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3" d="100"/>
          <a:sy n="63" d="100"/>
        </p:scale>
        <p:origin x="-151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2"/>
      </p:bgRef>
    </p:bg>
    <p:spTree>
      <p:nvGrpSpPr>
        <p:cNvPr id="1" name=""/>
        <p:cNvGrpSpPr/>
        <p:nvPr/>
      </p:nvGrpSpPr>
      <p:grpSpPr>
        <a:xfrm>
          <a:off x="0" y="0"/>
          <a:ext cx="0" cy="0"/>
          <a:chOff x="0" y="0"/>
          <a:chExt cx="0" cy="0"/>
        </a:xfrm>
      </p:grpSpPr>
      <p:sp>
        <p:nvSpPr>
          <p:cNvPr id="9" name="8 Rectángulo"/>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Título"/>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s-ES" smtClean="0"/>
              <a:t>Haga clic para modificar el estilo de título del patrón</a:t>
            </a:r>
            <a:endParaRPr kumimoji="0" lang="en-US"/>
          </a:p>
        </p:txBody>
      </p:sp>
      <p:sp>
        <p:nvSpPr>
          <p:cNvPr id="3" name="2 Subtítulo"/>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s-ES" smtClean="0"/>
              <a:t>Haga clic para modificar el estilo de subtítulo del patrón</a:t>
            </a:r>
            <a:endParaRPr kumimoji="0" lang="en-US"/>
          </a:p>
        </p:txBody>
      </p:sp>
      <p:sp>
        <p:nvSpPr>
          <p:cNvPr id="4" name="3 Marcador de fecha"/>
          <p:cNvSpPr>
            <a:spLocks noGrp="1"/>
          </p:cNvSpPr>
          <p:nvPr>
            <p:ph type="dt" sz="half" idx="10"/>
          </p:nvPr>
        </p:nvSpPr>
        <p:spPr/>
        <p:txBody>
          <a:bodyPr/>
          <a:lstStyle/>
          <a:p>
            <a:fld id="{7A847CFC-816F-41D0-AAC0-9BF4FEBC753E}" type="datetimeFigureOut">
              <a:rPr lang="es-ES" smtClean="0"/>
              <a:pPr/>
              <a:t>25/11/2018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
        <p:nvSpPr>
          <p:cNvPr id="10" name="9 Rectángulo"/>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A847CFC-816F-41D0-AAC0-9BF4FEBC753E}" type="datetimeFigureOut">
              <a:rPr lang="es-ES" smtClean="0"/>
              <a:pPr/>
              <a:t>25/11/2018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9" name="8 Rectángulo"/>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7 Rectángulo"/>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Título vertical"/>
          <p:cNvSpPr>
            <a:spLocks noGrp="1"/>
          </p:cNvSpPr>
          <p:nvPr>
            <p:ph type="title" orient="vert"/>
          </p:nvPr>
        </p:nvSpPr>
        <p:spPr>
          <a:xfrm>
            <a:off x="6781800" y="274640"/>
            <a:ext cx="1905000" cy="5851525"/>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304800"/>
            <a:ext cx="60198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A847CFC-816F-41D0-AAC0-9BF4FEBC753E}" type="datetimeFigureOut">
              <a:rPr lang="es-ES" smtClean="0"/>
              <a:pPr/>
              <a:t>25/11/2018</a:t>
            </a:fld>
            <a:endParaRPr lang="es-ES"/>
          </a:p>
        </p:txBody>
      </p:sp>
      <p:sp>
        <p:nvSpPr>
          <p:cNvPr id="5" name="4 Marcador de pie de página"/>
          <p:cNvSpPr>
            <a:spLocks noGrp="1"/>
          </p:cNvSpPr>
          <p:nvPr>
            <p:ph type="ftr" sz="quarter" idx="11"/>
          </p:nvPr>
        </p:nvSpPr>
        <p:spPr>
          <a:xfrm>
            <a:off x="2640597" y="6377459"/>
            <a:ext cx="3836404" cy="365125"/>
          </a:xfrm>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155448"/>
            <a:ext cx="8229600" cy="1252728"/>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A847CFC-816F-41D0-AAC0-9BF4FEBC753E}" type="datetimeFigureOut">
              <a:rPr lang="es-ES" smtClean="0"/>
              <a:pPr/>
              <a:t>25/11/2018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2"/>
      </p:bgRef>
    </p:bg>
    <p:spTree>
      <p:nvGrpSpPr>
        <p:cNvPr id="1" name=""/>
        <p:cNvGrpSpPr/>
        <p:nvPr/>
      </p:nvGrpSpPr>
      <p:grpSpPr>
        <a:xfrm>
          <a:off x="0" y="0"/>
          <a:ext cx="0" cy="0"/>
          <a:chOff x="0" y="0"/>
          <a:chExt cx="0" cy="0"/>
        </a:xfrm>
      </p:grpSpPr>
      <p:sp>
        <p:nvSpPr>
          <p:cNvPr id="9" name="8 Rectángulo"/>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11 Rectángulo"/>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Título"/>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7A847CFC-816F-41D0-AAC0-9BF4FEBC753E}" type="datetimeFigureOut">
              <a:rPr lang="es-ES" smtClean="0"/>
              <a:pPr/>
              <a:t>25/11/2018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7A847CFC-816F-41D0-AAC0-9BF4FEBC753E}" type="datetimeFigureOut">
              <a:rPr lang="es-ES" smtClean="0"/>
              <a:pPr/>
              <a:t>25/11/2018</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texto"/>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s-ES" smtClean="0"/>
              <a:t>Haga clic para modificar el estilo de texto del patrón</a:t>
            </a:r>
          </a:p>
        </p:txBody>
      </p:sp>
      <p:sp>
        <p:nvSpPr>
          <p:cNvPr id="6" name="5 Marcador de contenido"/>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7A847CFC-816F-41D0-AAC0-9BF4FEBC753E}" type="datetimeFigureOut">
              <a:rPr lang="es-ES" smtClean="0"/>
              <a:pPr/>
              <a:t>25/11/2018</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7A847CFC-816F-41D0-AAC0-9BF4FEBC753E}" type="datetimeFigureOut">
              <a:rPr lang="es-ES" smtClean="0"/>
              <a:pPr/>
              <a:t>25/11/2018</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A847CFC-816F-41D0-AAC0-9BF4FEBC753E}" type="datetimeFigureOut">
              <a:rPr lang="es-ES" smtClean="0"/>
              <a:pPr/>
              <a:t>25/11/2018</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texto"/>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pPr/>
              <a:t>25/11/2018</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
        <p:nvSpPr>
          <p:cNvPr id="12" name="11 Rectángulo"/>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8 Rectángulo"/>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164592" y="1170432"/>
            <a:ext cx="2523744" cy="201168"/>
          </a:xfrm>
        </p:spPr>
        <p:txBody>
          <a:bodyPr/>
          <a:lstStyle/>
          <a:p>
            <a:fld id="{7A847CFC-816F-41D0-AAC0-9BF4FEBC753E}" type="datetimeFigureOut">
              <a:rPr lang="es-ES" smtClean="0"/>
              <a:pPr/>
              <a:t>25/11/2018</a:t>
            </a:fld>
            <a:endParaRPr lang="es-ES"/>
          </a:p>
        </p:txBody>
      </p:sp>
      <p:sp>
        <p:nvSpPr>
          <p:cNvPr id="11" name="10 Rectángulo"/>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8 Rectángulo"/>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5 Marcador de pie de página"/>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s-ES"/>
          </a:p>
        </p:txBody>
      </p:sp>
      <p:sp>
        <p:nvSpPr>
          <p:cNvPr id="7" name="6 Marcador de número de diapositiva"/>
          <p:cNvSpPr>
            <a:spLocks noGrp="1"/>
          </p:cNvSpPr>
          <p:nvPr>
            <p:ph type="sldNum" sz="quarter" idx="12"/>
          </p:nvPr>
        </p:nvSpPr>
        <p:spPr>
          <a:xfrm>
            <a:off x="8339328" y="1170432"/>
            <a:ext cx="733864" cy="201168"/>
          </a:xfrm>
        </p:spPr>
        <p:txBody>
          <a:bodyPr/>
          <a:lstStyle/>
          <a:p>
            <a:fld id="{132FADFE-3B8F-471C-ABF0-DBC7717ECBBC}"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9 Rectángulo"/>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6 Rectángulo"/>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Marcador de título"/>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4" name="3 Marcador de fecha"/>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7A847CFC-816F-41D0-AAC0-9BF4FEBC753E}" type="datetimeFigureOut">
              <a:rPr lang="es-ES" smtClean="0"/>
              <a:pPr/>
              <a:t>25/11/2018</a:t>
            </a:fld>
            <a:endParaRPr lang="es-ES"/>
          </a:p>
        </p:txBody>
      </p:sp>
      <p:sp>
        <p:nvSpPr>
          <p:cNvPr id="5" name="4 Marcador de pie de página"/>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s-ES"/>
          </a:p>
        </p:txBody>
      </p:sp>
      <p:sp>
        <p:nvSpPr>
          <p:cNvPr id="6" name="5 Marcador de número de diapositiva"/>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132FADFE-3B8F-471C-ABF0-DBC7717ECBBC}"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6.xml"/><Relationship Id="rId1" Type="http://schemas.openxmlformats.org/officeDocument/2006/relationships/vmlDrawing" Target="../drawings/vmlDrawing2.v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El VÍNCULO</a:t>
            </a:r>
            <a:endParaRPr lang="es-ES" dirty="0"/>
          </a:p>
        </p:txBody>
      </p:sp>
      <p:sp>
        <p:nvSpPr>
          <p:cNvPr id="3" name="2 Marcador de contenido"/>
          <p:cNvSpPr>
            <a:spLocks noGrp="1"/>
          </p:cNvSpPr>
          <p:nvPr>
            <p:ph idx="1"/>
          </p:nvPr>
        </p:nvSpPr>
        <p:spPr/>
        <p:txBody>
          <a:bodyPr/>
          <a:lstStyle/>
          <a:p>
            <a:r>
              <a:rPr lang="es-ES" dirty="0" smtClean="0"/>
              <a:t>Es un proceso iniciado, antes del nacimiento,  esencial para garantizar la futura salud mental del </a:t>
            </a:r>
            <a:r>
              <a:rPr lang="es-ES" dirty="0" err="1" smtClean="0"/>
              <a:t>niñ@</a:t>
            </a:r>
            <a:r>
              <a:rPr lang="es-ES" dirty="0" smtClean="0"/>
              <a:t>.</a:t>
            </a:r>
          </a:p>
          <a:p>
            <a:r>
              <a:rPr lang="es-ES" dirty="0" smtClean="0"/>
              <a:t>Se centra en el afecto y cuidado que se recibe.</a:t>
            </a:r>
          </a:p>
          <a:p>
            <a:r>
              <a:rPr lang="es-ES" dirty="0" smtClean="0"/>
              <a:t>Es el producto de la actividad de una serie de comportamientos tanto del </a:t>
            </a:r>
            <a:r>
              <a:rPr lang="es-ES" dirty="0" err="1" smtClean="0"/>
              <a:t>niñ@</a:t>
            </a:r>
            <a:r>
              <a:rPr lang="es-ES" dirty="0" smtClean="0"/>
              <a:t> como de la madre.</a:t>
            </a:r>
            <a:endParaRPr lang="es-E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t> la teoría del apego de </a:t>
            </a:r>
            <a:r>
              <a:rPr lang="es-ES" b="1" dirty="0" err="1" smtClean="0"/>
              <a:t>Bowlby</a:t>
            </a:r>
            <a:endParaRPr lang="es-ES" dirty="0"/>
          </a:p>
        </p:txBody>
      </p:sp>
      <p:sp>
        <p:nvSpPr>
          <p:cNvPr id="3" name="2 Marcador de contenido"/>
          <p:cNvSpPr>
            <a:spLocks noGrp="1"/>
          </p:cNvSpPr>
          <p:nvPr>
            <p:ph idx="1"/>
          </p:nvPr>
        </p:nvSpPr>
        <p:spPr/>
        <p:txBody>
          <a:bodyPr>
            <a:normAutofit fontScale="92500" lnSpcReduction="20000"/>
          </a:bodyPr>
          <a:lstStyle/>
          <a:p>
            <a:r>
              <a:rPr lang="es-ES" dirty="0" smtClean="0"/>
              <a:t>Asentó las bases para la teoría del apego</a:t>
            </a:r>
          </a:p>
          <a:p>
            <a:r>
              <a:rPr lang="es-ES" dirty="0" smtClean="0"/>
              <a:t> Afirmó que existen sistemas de control del comportamiento que son innatos y que son necesarios para la supervivencia </a:t>
            </a:r>
          </a:p>
          <a:p>
            <a:r>
              <a:rPr lang="es-ES" dirty="0" smtClean="0"/>
              <a:t>El apego se inicia en la infancia y continua a lo largo de la vida</a:t>
            </a:r>
          </a:p>
          <a:p>
            <a:r>
              <a:rPr lang="es-ES" dirty="0" smtClean="0"/>
              <a:t>El apego y los sistemas de exploración son centrales en su teoría</a:t>
            </a:r>
          </a:p>
          <a:p>
            <a:r>
              <a:rPr lang="es-ES" dirty="0" smtClean="0"/>
              <a:t>Pero ante situaciones de peligro o susto, la reacción es buscar la protección y seguridad de su cuidador primario</a:t>
            </a:r>
          </a:p>
          <a:p>
            <a:endParaRPr lang="es-ES" dirty="0" smtClean="0"/>
          </a:p>
          <a:p>
            <a:endParaRPr lang="es-ES" dirty="0" smtClean="0"/>
          </a:p>
          <a:p>
            <a:endParaRPr lang="es-ES" dirty="0"/>
          </a:p>
        </p:txBody>
      </p:sp>
      <p:sp>
        <p:nvSpPr>
          <p:cNvPr id="23556" name="AutoShape 4" descr="Resultado de imagen de imagen de bowlby"/>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22530" name="AutoShape 2" descr="Resultado de imagen de imagen de bowlby"/>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22532" name="AutoShape 4" descr="Resultado de imagen de imagen de bowlby"/>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22534" name="AutoShape 6" descr="Resultado de imagen de imagen de bowlby"/>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4800" dirty="0" smtClean="0"/>
              <a:t> </a:t>
            </a:r>
            <a:r>
              <a:rPr lang="es-ES" sz="4800" dirty="0" err="1" smtClean="0"/>
              <a:t>Bowlby</a:t>
            </a:r>
            <a:r>
              <a:rPr lang="es-ES" sz="4800" dirty="0" smtClean="0"/>
              <a:t> (1958)</a:t>
            </a:r>
            <a:endParaRPr lang="es-ES" dirty="0"/>
          </a:p>
        </p:txBody>
      </p:sp>
      <p:sp>
        <p:nvSpPr>
          <p:cNvPr id="7" name="6 Marcador de contenido"/>
          <p:cNvSpPr>
            <a:spLocks noGrp="1"/>
          </p:cNvSpPr>
          <p:nvPr>
            <p:ph idx="1"/>
          </p:nvPr>
        </p:nvSpPr>
        <p:spPr/>
        <p:txBody>
          <a:bodyPr/>
          <a:lstStyle/>
          <a:p>
            <a:pPr>
              <a:buNone/>
            </a:pPr>
            <a:endParaRPr lang="es-ES" dirty="0" smtClean="0"/>
          </a:p>
          <a:p>
            <a:pPr>
              <a:buNone/>
            </a:pPr>
            <a:endParaRPr lang="es-ES" dirty="0" smtClean="0"/>
          </a:p>
          <a:p>
            <a:pPr>
              <a:buNone/>
            </a:pPr>
            <a:r>
              <a:rPr lang="es-ES" dirty="0" smtClean="0"/>
              <a:t>    Postula que el vinculo que una al </a:t>
            </a:r>
            <a:r>
              <a:rPr lang="es-ES" dirty="0" err="1" smtClean="0"/>
              <a:t>niñ@</a:t>
            </a:r>
            <a:r>
              <a:rPr lang="es-ES" dirty="0" smtClean="0"/>
              <a:t> con su madre es producto de una serie de sistemas de conducta , cuya consecuencia previsible es acercarse a la madre</a:t>
            </a:r>
            <a:endParaRPr lang="es-E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err="1" smtClean="0"/>
              <a:t>Bowlby</a:t>
            </a:r>
            <a:r>
              <a:rPr lang="es-ES" dirty="0" smtClean="0"/>
              <a:t> (1968)</a:t>
            </a:r>
            <a:br>
              <a:rPr lang="es-ES" dirty="0" smtClean="0"/>
            </a:br>
            <a:r>
              <a:rPr lang="es-ES" sz="4900" dirty="0" smtClean="0"/>
              <a:t>CONDUCTA DE APEGO</a:t>
            </a:r>
            <a:endParaRPr lang="es-ES" dirty="0"/>
          </a:p>
        </p:txBody>
      </p:sp>
      <p:sp>
        <p:nvSpPr>
          <p:cNvPr id="3" name="2 Marcador de contenido"/>
          <p:cNvSpPr>
            <a:spLocks noGrp="1"/>
          </p:cNvSpPr>
          <p:nvPr>
            <p:ph idx="1"/>
          </p:nvPr>
        </p:nvSpPr>
        <p:spPr/>
        <p:txBody>
          <a:bodyPr>
            <a:normAutofit/>
          </a:bodyPr>
          <a:lstStyle/>
          <a:p>
            <a:r>
              <a:rPr lang="es-ES" dirty="0" smtClean="0"/>
              <a:t>La define como cualquier forma de comportamiento que hace que una persona alcance o conserve proximidad con respecto a otro individuo diferenciado y definido</a:t>
            </a:r>
          </a:p>
          <a:p>
            <a:r>
              <a:rPr lang="es-ES" dirty="0" smtClean="0"/>
              <a:t>Como resultado de la interacción del bebé con el ambiente y, en especial con la principal figura de ese ambiente, es decir, la madre, se crean determinados sistemas de conducta que son activados en la conducta de apego</a:t>
            </a:r>
            <a:endParaRPr lang="es-E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Originalidad de </a:t>
            </a:r>
            <a:r>
              <a:rPr lang="es-ES" dirty="0" err="1" smtClean="0"/>
              <a:t>Bowlby</a:t>
            </a:r>
            <a:endParaRPr lang="es-ES" dirty="0"/>
          </a:p>
        </p:txBody>
      </p:sp>
      <p:sp>
        <p:nvSpPr>
          <p:cNvPr id="3" name="2 Marcador de contenido"/>
          <p:cNvSpPr>
            <a:spLocks noGrp="1"/>
          </p:cNvSpPr>
          <p:nvPr>
            <p:ph idx="1"/>
          </p:nvPr>
        </p:nvSpPr>
        <p:spPr>
          <a:xfrm>
            <a:off x="457200" y="2636912"/>
            <a:ext cx="8229600" cy="3763888"/>
          </a:xfrm>
        </p:spPr>
        <p:txBody>
          <a:bodyPr/>
          <a:lstStyle/>
          <a:p>
            <a:r>
              <a:rPr lang="es-ES" dirty="0" smtClean="0"/>
              <a:t>Consiste en emitir la hipótesis, apoyándose en la experimentación, de que la necesidad de vinculo es también primaria (es decir, no deriva de ninguna otra) y fundamental en el desarrollo de la personalidad</a:t>
            </a:r>
            <a:endParaRPr lang="es-E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El niño está </a:t>
            </a:r>
            <a:r>
              <a:rPr lang="es-ES" dirty="0" err="1" smtClean="0"/>
              <a:t>geneticamente</a:t>
            </a:r>
            <a:r>
              <a:rPr lang="es-ES" dirty="0" smtClean="0"/>
              <a:t> predispuesto para tener reacciones</a:t>
            </a:r>
            <a:endParaRPr lang="es-ES" dirty="0"/>
          </a:p>
        </p:txBody>
      </p:sp>
      <p:sp>
        <p:nvSpPr>
          <p:cNvPr id="3" name="2 Marcador de contenido"/>
          <p:cNvSpPr>
            <a:spLocks noGrp="1"/>
          </p:cNvSpPr>
          <p:nvPr>
            <p:ph idx="1"/>
          </p:nvPr>
        </p:nvSpPr>
        <p:spPr/>
        <p:txBody>
          <a:bodyPr>
            <a:normAutofit/>
          </a:bodyPr>
          <a:lstStyle/>
          <a:p>
            <a:r>
              <a:rPr lang="es-ES" dirty="0" smtClean="0"/>
              <a:t>Que responden a las señales que derivan a la vez de informaciones surgidas del organismo(frio ,hambre ,dolor ,..) y del medio (ruido fuete, oscuridad brusca,..)</a:t>
            </a:r>
          </a:p>
          <a:p>
            <a:r>
              <a:rPr lang="es-ES" dirty="0" smtClean="0"/>
              <a:t>Que conducen a metas fijadas, en estos casos precisos, asegurar la proximidad con un individuo particular, la madre, que se preferirá a todos los demás</a:t>
            </a:r>
            <a:endParaRPr lang="es-E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Evolución del comportamiento de vinculo</a:t>
            </a:r>
            <a:endParaRPr lang="es-ES" dirty="0"/>
          </a:p>
        </p:txBody>
      </p:sp>
      <p:sp>
        <p:nvSpPr>
          <p:cNvPr id="3" name="2 Marcador de contenido"/>
          <p:cNvSpPr>
            <a:spLocks noGrp="1"/>
          </p:cNvSpPr>
          <p:nvPr>
            <p:ph idx="1"/>
          </p:nvPr>
        </p:nvSpPr>
        <p:spPr/>
        <p:txBody>
          <a:bodyPr>
            <a:normAutofit lnSpcReduction="10000"/>
          </a:bodyPr>
          <a:lstStyle/>
          <a:p>
            <a:r>
              <a:rPr lang="es-ES" dirty="0" smtClean="0"/>
              <a:t>El bebé nace con una gama de potencialidades de acción listos para ser activados (reflejos arcaicos) que se dirigen progresivamente a una figura cada vez más discriminada , la madre</a:t>
            </a:r>
          </a:p>
          <a:p>
            <a:r>
              <a:rPr lang="es-ES" dirty="0" smtClean="0"/>
              <a:t>A medida que el niño crece, se enriquece la gama de su comportamiento ( sonríe, llama), hace tentativas de contacto, locomoción que tienen como meta la búsqueda de proximidad con la figura vincular</a:t>
            </a:r>
            <a:endParaRPr lang="es-E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endParaRPr lang="es-ES"/>
          </a:p>
        </p:txBody>
      </p:sp>
      <p:sp>
        <p:nvSpPr>
          <p:cNvPr id="3" name="2 Marcador de contenido"/>
          <p:cNvSpPr>
            <a:spLocks noGrp="1"/>
          </p:cNvSpPr>
          <p:nvPr>
            <p:ph idx="4294967295"/>
          </p:nvPr>
        </p:nvSpPr>
        <p:spPr>
          <a:xfrm>
            <a:off x="395536" y="1772816"/>
            <a:ext cx="8352928" cy="4627984"/>
          </a:xfrm>
        </p:spPr>
        <p:txBody>
          <a:bodyPr>
            <a:normAutofit lnSpcReduction="10000"/>
          </a:bodyPr>
          <a:lstStyle/>
          <a:p>
            <a:r>
              <a:rPr lang="es-ES" dirty="0" smtClean="0"/>
              <a:t>Más adelante , la vinculación se manifiesta de manera menos acuciante, menos frecuente, ya que el niño posee, gracias a su evolución cognitiva, nuevos medios: utilización de símbolos (lenguaje), construcción de estrategias, atracción por otros centros de interés; durante periodos cada vez más largos, el niño se siente satisfecho sabiendo que su madre está disponible si tiene necesidad de ella</a:t>
            </a:r>
            <a:endParaRPr lang="es-E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037496" y="1844824"/>
            <a:ext cx="216024" cy="72008"/>
          </a:xfrm>
        </p:spPr>
        <p:txBody>
          <a:bodyPr>
            <a:normAutofit fontScale="90000"/>
          </a:bodyPr>
          <a:lstStyle/>
          <a:p>
            <a:endParaRPr lang="es-ES" dirty="0"/>
          </a:p>
        </p:txBody>
      </p:sp>
      <p:sp>
        <p:nvSpPr>
          <p:cNvPr id="3" name="2 Marcador de contenido"/>
          <p:cNvSpPr>
            <a:spLocks noGrp="1"/>
          </p:cNvSpPr>
          <p:nvPr>
            <p:ph idx="1"/>
          </p:nvPr>
        </p:nvSpPr>
        <p:spPr/>
        <p:txBody>
          <a:bodyPr/>
          <a:lstStyle/>
          <a:p>
            <a:r>
              <a:rPr lang="es-ES" dirty="0" smtClean="0"/>
              <a:t>En este momento, la interacción madre-niño se vuelve más sofisticada: por una especie de competencia, desarrollada lentamente, el niño admite la idea de que su madre puede tener sus propios objetivos y que es necesario un ajuste para encontrar un compromiso que satisfaga a cada uno de ellos (superación del egocentrismo piagetiano)</a:t>
            </a:r>
          </a:p>
          <a:p>
            <a:endParaRPr lang="es-E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normAutofit fontScale="92500" lnSpcReduction="10000"/>
          </a:bodyPr>
          <a:lstStyle/>
          <a:p>
            <a:r>
              <a:rPr lang="es-ES" dirty="0" smtClean="0"/>
              <a:t>Todos estos procesos tienen su origen en los tres primeros años de vida y se inscriben desde los primeros días, en la organización del comportamiento vincular</a:t>
            </a:r>
          </a:p>
          <a:p>
            <a:r>
              <a:rPr lang="es-ES" dirty="0" smtClean="0"/>
              <a:t>Este comportamiento de vinculación, presente desde el comienzo, se diversificará, se ampliara a figuras auxiliares y persistirá toda la vida, manifestándose bajo formas diversas, a veces incluso simbólicas (cartas, llamadas de teléfono) para asegurar el contacto</a:t>
            </a:r>
            <a:endParaRPr lang="es-E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Doble función del vinculo</a:t>
            </a:r>
            <a:endParaRPr lang="es-ES" dirty="0"/>
          </a:p>
        </p:txBody>
      </p:sp>
      <p:sp>
        <p:nvSpPr>
          <p:cNvPr id="3" name="2 Marcador de contenido"/>
          <p:cNvSpPr>
            <a:spLocks noGrp="1"/>
          </p:cNvSpPr>
          <p:nvPr>
            <p:ph idx="1"/>
          </p:nvPr>
        </p:nvSpPr>
        <p:spPr>
          <a:xfrm>
            <a:off x="457200" y="2348880"/>
            <a:ext cx="8229600" cy="4051920"/>
          </a:xfrm>
        </p:spPr>
        <p:txBody>
          <a:bodyPr/>
          <a:lstStyle/>
          <a:p>
            <a:r>
              <a:rPr lang="es-ES" dirty="0" smtClean="0"/>
              <a:t>El comportamiento del vinculo, resultado tanto de una necesidad innata como de adquisiciones tiene una doble función:</a:t>
            </a:r>
            <a:endParaRPr lang="es-E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lstStyle/>
          <a:p>
            <a:r>
              <a:rPr lang="es-ES" dirty="0" smtClean="0"/>
              <a:t>Conducta de apego</a:t>
            </a:r>
            <a:endParaRPr lang="es-ES" dirty="0"/>
          </a:p>
        </p:txBody>
      </p:sp>
      <p:sp>
        <p:nvSpPr>
          <p:cNvPr id="8" name="7 Marcador de contenido"/>
          <p:cNvSpPr>
            <a:spLocks noGrp="1"/>
          </p:cNvSpPr>
          <p:nvPr>
            <p:ph idx="1"/>
          </p:nvPr>
        </p:nvSpPr>
        <p:spPr/>
        <p:txBody>
          <a:bodyPr/>
          <a:lstStyle/>
          <a:p>
            <a:r>
              <a:rPr lang="es-ES" dirty="0" smtClean="0"/>
              <a:t>Es la búsqueda de necesidad de cercanía de la madre por parte del </a:t>
            </a:r>
            <a:r>
              <a:rPr lang="es-ES" dirty="0" err="1" smtClean="0"/>
              <a:t>niñ@</a:t>
            </a:r>
            <a:endParaRPr lang="es-ES" dirty="0" smtClean="0"/>
          </a:p>
          <a:p>
            <a:r>
              <a:rPr lang="es-ES" dirty="0" smtClean="0"/>
              <a:t>A lo largo de su desarrollo el niño intenta, a través de su comportamiento, estar cerca de la madre utilizando pautas de conducta tales como:</a:t>
            </a:r>
          </a:p>
          <a:p>
            <a:pPr>
              <a:buNone/>
            </a:pPr>
            <a:r>
              <a:rPr lang="es-ES" dirty="0" smtClean="0"/>
              <a:t>            Succionar, agarrarse, sonreír, llorar,…..</a:t>
            </a:r>
            <a:endParaRPr lang="es-E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Función de PROTECCIÓN</a:t>
            </a:r>
            <a:endParaRPr lang="es-ES" dirty="0"/>
          </a:p>
        </p:txBody>
      </p:sp>
      <p:sp>
        <p:nvSpPr>
          <p:cNvPr id="3" name="2 Marcador de contenido"/>
          <p:cNvSpPr>
            <a:spLocks noGrp="1"/>
          </p:cNvSpPr>
          <p:nvPr>
            <p:ph idx="1"/>
          </p:nvPr>
        </p:nvSpPr>
        <p:spPr/>
        <p:txBody>
          <a:bodyPr/>
          <a:lstStyle/>
          <a:p>
            <a:r>
              <a:rPr lang="es-ES" dirty="0" smtClean="0"/>
              <a:t>Ser protegido por su madre y a la vez aprender de su madre las actividades necesarias para su supervivencia: sus posibilidades </a:t>
            </a:r>
            <a:r>
              <a:rPr lang="es-ES" dirty="0" err="1" smtClean="0"/>
              <a:t>comportamentales</a:t>
            </a:r>
            <a:r>
              <a:rPr lang="es-ES" dirty="0" smtClean="0"/>
              <a:t>, dotadas de plasticidad, le permiten primero la imitación, y, más adelante la iniciativa</a:t>
            </a:r>
            <a:endParaRPr lang="es-E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0"/>
            <a:ext cx="8229600" cy="1252728"/>
          </a:xfrm>
        </p:spPr>
        <p:txBody>
          <a:bodyPr>
            <a:normAutofit/>
          </a:bodyPr>
          <a:lstStyle/>
          <a:p>
            <a:r>
              <a:rPr lang="es-ES" dirty="0" smtClean="0"/>
              <a:t>Función de SOCIALILIZACIÓN</a:t>
            </a:r>
            <a:endParaRPr lang="es-ES" dirty="0"/>
          </a:p>
        </p:txBody>
      </p:sp>
      <p:sp>
        <p:nvSpPr>
          <p:cNvPr id="3" name="2 Marcador de contenido"/>
          <p:cNvSpPr>
            <a:spLocks noGrp="1"/>
          </p:cNvSpPr>
          <p:nvPr>
            <p:ph idx="1"/>
          </p:nvPr>
        </p:nvSpPr>
        <p:spPr>
          <a:xfrm>
            <a:off x="457200" y="2348880"/>
            <a:ext cx="8229600" cy="4051920"/>
          </a:xfrm>
        </p:spPr>
        <p:txBody>
          <a:bodyPr/>
          <a:lstStyle/>
          <a:p>
            <a:r>
              <a:rPr lang="es-ES" dirty="0" smtClean="0"/>
              <a:t>La vinculación se desplaza, a lo largo de los ciclos de la vida, de la madre a las personas próximas, luego a los extraños y, finalmente , a grupos cada vez más amplios</a:t>
            </a:r>
            <a:endParaRPr lang="es-E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Para que esta socialización sea positiva es necesario:</a:t>
            </a:r>
            <a:endParaRPr lang="es-ES" dirty="0"/>
          </a:p>
        </p:txBody>
      </p:sp>
      <p:sp>
        <p:nvSpPr>
          <p:cNvPr id="3" name="2 Marcador de contenido"/>
          <p:cNvSpPr>
            <a:spLocks noGrp="1"/>
          </p:cNvSpPr>
          <p:nvPr>
            <p:ph idx="1"/>
          </p:nvPr>
        </p:nvSpPr>
        <p:spPr/>
        <p:txBody>
          <a:bodyPr>
            <a:normAutofit/>
          </a:bodyPr>
          <a:lstStyle/>
          <a:p>
            <a:r>
              <a:rPr lang="es-ES" dirty="0" smtClean="0"/>
              <a:t>Que el niño tenga la certeza de reemprender el contacto con su madre si lo desea y en el momento en que lo desee; entonces llega a ser capaz de explorar su entorno</a:t>
            </a:r>
          </a:p>
          <a:p>
            <a:r>
              <a:rPr lang="es-ES" dirty="0" smtClean="0"/>
              <a:t>Que se establezca una concordancia entre las demandas reales del niño y la capacidad de la madre para responder a estas demandas de manera apropiada.</a:t>
            </a:r>
            <a:endParaRPr lang="es-E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a:xfrm>
            <a:off x="457200" y="2348880"/>
            <a:ext cx="8229600" cy="4051920"/>
          </a:xfrm>
        </p:spPr>
        <p:txBody>
          <a:bodyPr/>
          <a:lstStyle/>
          <a:p>
            <a:r>
              <a:rPr lang="es-ES" dirty="0" smtClean="0"/>
              <a:t>De este modo , se incrementa su seguridad con la edad pero una amenaza de perdida crea la angustia y una perdida real crea la aflicción e, incluso la depresión</a:t>
            </a:r>
            <a:endParaRPr lang="es-E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200" dirty="0" smtClean="0"/>
              <a:t>El niño testimonia su desasosiego según una secuencia </a:t>
            </a:r>
            <a:r>
              <a:rPr lang="es-ES" sz="3200" dirty="0" err="1" smtClean="0"/>
              <a:t>identica</a:t>
            </a:r>
            <a:r>
              <a:rPr lang="es-ES" sz="3200" dirty="0" smtClean="0"/>
              <a:t> de comportamiento</a:t>
            </a:r>
            <a:endParaRPr lang="es-ES" sz="3200" dirty="0"/>
          </a:p>
        </p:txBody>
      </p:sp>
      <p:sp>
        <p:nvSpPr>
          <p:cNvPr id="3" name="2 Marcador de contenido"/>
          <p:cNvSpPr>
            <a:spLocks noGrp="1"/>
          </p:cNvSpPr>
          <p:nvPr>
            <p:ph idx="1"/>
          </p:nvPr>
        </p:nvSpPr>
        <p:spPr>
          <a:xfrm>
            <a:off x="457200" y="2204864"/>
            <a:ext cx="8229600" cy="4195936"/>
          </a:xfrm>
        </p:spPr>
        <p:txBody>
          <a:bodyPr/>
          <a:lstStyle/>
          <a:p>
            <a:r>
              <a:rPr lang="es-ES" b="1" dirty="0" smtClean="0"/>
              <a:t>Desesperación: </a:t>
            </a:r>
            <a:r>
              <a:rPr lang="es-ES" dirty="0" smtClean="0"/>
              <a:t>el niño llora e intenta volver  a encontrar el objeto perdido</a:t>
            </a:r>
          </a:p>
          <a:p>
            <a:r>
              <a:rPr lang="es-ES" b="1" dirty="0" smtClean="0"/>
              <a:t>Desanimo: </a:t>
            </a:r>
            <a:r>
              <a:rPr lang="es-ES" dirty="0" smtClean="0"/>
              <a:t>alternancia de cólera y tristeza, comprueba el fracaso que le deja desamparado</a:t>
            </a:r>
          </a:p>
          <a:p>
            <a:r>
              <a:rPr lang="es-ES" b="1" dirty="0" smtClean="0"/>
              <a:t>Desvinculación: </a:t>
            </a:r>
            <a:r>
              <a:rPr lang="es-ES" dirty="0" smtClean="0"/>
              <a:t>Renuncia definitiva</a:t>
            </a:r>
          </a:p>
          <a:p>
            <a:pPr>
              <a:buNone/>
            </a:pPr>
            <a:endParaRPr lang="es-ES" b="1"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600" dirty="0" smtClean="0"/>
              <a:t>Toda separación implica consecuencias más o menos destacadas</a:t>
            </a:r>
            <a:endParaRPr lang="es-ES" sz="3600" dirty="0"/>
          </a:p>
        </p:txBody>
      </p:sp>
      <p:sp>
        <p:nvSpPr>
          <p:cNvPr id="3" name="2 Marcador de contenido"/>
          <p:cNvSpPr>
            <a:spLocks noGrp="1"/>
          </p:cNvSpPr>
          <p:nvPr>
            <p:ph idx="1"/>
          </p:nvPr>
        </p:nvSpPr>
        <p:spPr/>
        <p:txBody>
          <a:bodyPr/>
          <a:lstStyle/>
          <a:p>
            <a:r>
              <a:rPr lang="es-ES" dirty="0" smtClean="0"/>
              <a:t>Cuando se trata de una separación de corta duración, el niño teme volver a perder a su madre y desarrolla el </a:t>
            </a:r>
            <a:r>
              <a:rPr lang="es-ES" b="1" dirty="0" smtClean="0"/>
              <a:t>miedo </a:t>
            </a:r>
            <a:r>
              <a:rPr lang="es-ES" dirty="0" smtClean="0"/>
              <a:t>de una nueva separación. Esta angustia ligada al miedo forma parte del desarrollo normal y sano de cada individuo</a:t>
            </a:r>
            <a:endParaRPr lang="es-E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Hay situaciones que inducen a una “vinculación angustiosa     “</a:t>
            </a:r>
            <a:endParaRPr lang="es-ES" dirty="0"/>
          </a:p>
        </p:txBody>
      </p:sp>
      <p:sp>
        <p:nvSpPr>
          <p:cNvPr id="3" name="2 Marcador de contenido"/>
          <p:cNvSpPr>
            <a:spLocks noGrp="1"/>
          </p:cNvSpPr>
          <p:nvPr>
            <p:ph idx="1"/>
          </p:nvPr>
        </p:nvSpPr>
        <p:spPr/>
        <p:txBody>
          <a:bodyPr>
            <a:normAutofit/>
          </a:bodyPr>
          <a:lstStyle/>
          <a:p>
            <a:r>
              <a:rPr lang="es-ES" dirty="0" smtClean="0"/>
              <a:t>Madre presente físicamente pero inaccesible a las necesidades del niño</a:t>
            </a:r>
          </a:p>
          <a:p>
            <a:r>
              <a:rPr lang="es-ES" dirty="0" smtClean="0"/>
              <a:t>Madre ausente temporal o definitivamente</a:t>
            </a:r>
          </a:p>
          <a:p>
            <a:r>
              <a:rPr lang="es-ES" dirty="0" smtClean="0"/>
              <a:t>Madre que amenaza con el rechazo</a:t>
            </a:r>
          </a:p>
          <a:p>
            <a:r>
              <a:rPr lang="es-ES" dirty="0" smtClean="0"/>
              <a:t>Ser inseguro, crecer con angustia y la cólera</a:t>
            </a:r>
          </a:p>
          <a:p>
            <a:pPr>
              <a:buNone/>
            </a:pPr>
            <a:r>
              <a:rPr lang="es-ES" dirty="0" smtClean="0"/>
              <a:t> Cuando este comportamiento de vinculación angustiosa  es muy acentuado, puede hipotecar el establecimiento de su autonomía y sus capacidades de adaptación social</a:t>
            </a:r>
            <a:endParaRPr lang="es-E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Mary  </a:t>
            </a:r>
            <a:r>
              <a:rPr lang="es-ES" dirty="0" err="1" smtClean="0"/>
              <a:t>Ainsworth</a:t>
            </a:r>
            <a:r>
              <a:rPr lang="es-ES" dirty="0" smtClean="0"/>
              <a:t> </a:t>
            </a:r>
            <a:endParaRPr lang="es-ES" dirty="0"/>
          </a:p>
        </p:txBody>
      </p:sp>
      <p:sp>
        <p:nvSpPr>
          <p:cNvPr id="3" name="2 Marcador de contenido"/>
          <p:cNvSpPr>
            <a:spLocks noGrp="1"/>
          </p:cNvSpPr>
          <p:nvPr>
            <p:ph idx="1"/>
          </p:nvPr>
        </p:nvSpPr>
        <p:spPr/>
        <p:txBody>
          <a:bodyPr>
            <a:normAutofit fontScale="92500" lnSpcReduction="10000"/>
          </a:bodyPr>
          <a:lstStyle/>
          <a:p>
            <a:r>
              <a:rPr lang="es-ES" dirty="0" smtClean="0"/>
              <a:t>La psicóloga Mary </a:t>
            </a:r>
            <a:r>
              <a:rPr lang="es-ES" dirty="0" err="1" smtClean="0"/>
              <a:t>Ainsworth</a:t>
            </a:r>
            <a:r>
              <a:rPr lang="es-ES" dirty="0" smtClean="0"/>
              <a:t>, por su parte, aportó a estas observaciones la evidencia empírica necesaria para establecer una relación causa–efecto. Mediante una técnica llamada ‘situación del extraño’, que aún se utiliza en los laboratorios actuales, estudió la relación madre–hijo en el primer año de vida. </a:t>
            </a:r>
            <a:r>
              <a:rPr lang="es-ES" dirty="0" err="1" smtClean="0"/>
              <a:t>Ainsworth</a:t>
            </a:r>
            <a:r>
              <a:rPr lang="es-ES" dirty="0" smtClean="0"/>
              <a:t> demostró una relación directa entre las respuestas de la madre a las necesidades de su hijo y la seguridad del vínculo entre ellos.</a:t>
            </a:r>
            <a:endParaRPr lang="es-E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            crianza negligente</a:t>
            </a:r>
            <a:endParaRPr lang="es-ES" dirty="0"/>
          </a:p>
        </p:txBody>
      </p:sp>
      <p:sp>
        <p:nvSpPr>
          <p:cNvPr id="3" name="2 Marcador de contenido"/>
          <p:cNvSpPr>
            <a:spLocks noGrp="1"/>
          </p:cNvSpPr>
          <p:nvPr>
            <p:ph idx="1"/>
          </p:nvPr>
        </p:nvSpPr>
        <p:spPr/>
        <p:txBody>
          <a:bodyPr>
            <a:normAutofit/>
          </a:bodyPr>
          <a:lstStyle/>
          <a:p>
            <a:r>
              <a:rPr lang="es-ES" dirty="0" smtClean="0"/>
              <a:t> “la ausencia de atención suficiente, de respuesta y de protección que requiere cada niño a una determinada edad”.</a:t>
            </a:r>
          </a:p>
          <a:p>
            <a:r>
              <a:rPr lang="es-ES" dirty="0" smtClean="0"/>
              <a:t> La depresión del cuidador y un aislamiento social o geográfico son los principales factores de riesgo para una atención negligente</a:t>
            </a:r>
            <a:endParaRPr lang="es-E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endParaRPr lang="es-ES"/>
          </a:p>
        </p:txBody>
      </p:sp>
      <p:graphicFrame>
        <p:nvGraphicFramePr>
          <p:cNvPr id="1026" name="Object 2"/>
          <p:cNvGraphicFramePr>
            <a:graphicFrameLocks noChangeAspect="1"/>
          </p:cNvGraphicFramePr>
          <p:nvPr/>
        </p:nvGraphicFramePr>
        <p:xfrm>
          <a:off x="3048000" y="3136900"/>
          <a:ext cx="3046413" cy="582613"/>
        </p:xfrm>
        <a:graphic>
          <a:graphicData uri="http://schemas.openxmlformats.org/presentationml/2006/ole">
            <p:oleObj spid="_x0000_s1026" name="Objeto empaquetador del shell" showAsIcon="1" r:id="rId3" imgW="3047040" imgH="582120" progId="Package">
              <p:embed/>
            </p:oleObj>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Conducta de atención</a:t>
            </a:r>
            <a:endParaRPr lang="es-ES" dirty="0"/>
          </a:p>
        </p:txBody>
      </p:sp>
      <p:sp>
        <p:nvSpPr>
          <p:cNvPr id="3" name="2 Marcador de contenido"/>
          <p:cNvSpPr>
            <a:spLocks noGrp="1"/>
          </p:cNvSpPr>
          <p:nvPr>
            <p:ph idx="1"/>
          </p:nvPr>
        </p:nvSpPr>
        <p:spPr>
          <a:xfrm>
            <a:off x="457200" y="2636912"/>
            <a:ext cx="8229600" cy="3489251"/>
          </a:xfrm>
        </p:spPr>
        <p:txBody>
          <a:bodyPr/>
          <a:lstStyle/>
          <a:p>
            <a:r>
              <a:rPr lang="es-ES" dirty="0" smtClean="0"/>
              <a:t>Es la conducta de la madre que intenta mantener al </a:t>
            </a:r>
            <a:r>
              <a:rPr lang="es-ES" dirty="0" err="1" smtClean="0"/>
              <a:t>hij@</a:t>
            </a:r>
            <a:r>
              <a:rPr lang="es-ES" dirty="0" smtClean="0"/>
              <a:t> cerca</a:t>
            </a:r>
            <a:endParaRPr lang="es-E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52400"/>
            <a:ext cx="8435280" cy="1251062"/>
          </a:xfrm>
        </p:spPr>
        <p:txBody>
          <a:bodyPr>
            <a:normAutofit fontScale="90000"/>
          </a:bodyPr>
          <a:lstStyle/>
          <a:p>
            <a:r>
              <a:rPr lang="es-ES" dirty="0" smtClean="0"/>
              <a:t>Resultados de la “situación extraña”</a:t>
            </a:r>
            <a:br>
              <a:rPr lang="es-ES" dirty="0" smtClean="0"/>
            </a:br>
            <a:r>
              <a:rPr lang="es-ES" dirty="0" smtClean="0"/>
              <a:t>Mary </a:t>
            </a:r>
            <a:r>
              <a:rPr lang="es-ES" dirty="0" err="1" smtClean="0"/>
              <a:t>Ainsworth</a:t>
            </a:r>
            <a:r>
              <a:rPr lang="es-ES" dirty="0" smtClean="0"/>
              <a:t> (1978)</a:t>
            </a:r>
            <a:endParaRPr lang="es-ES" dirty="0"/>
          </a:p>
        </p:txBody>
      </p:sp>
      <p:sp>
        <p:nvSpPr>
          <p:cNvPr id="4" name="3 Proceso"/>
          <p:cNvSpPr/>
          <p:nvPr/>
        </p:nvSpPr>
        <p:spPr>
          <a:xfrm>
            <a:off x="467544" y="1772816"/>
            <a:ext cx="3744416" cy="2088232"/>
          </a:xfrm>
          <a:prstGeom prst="flowChartProcess">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b="1" dirty="0" smtClean="0"/>
              <a:t>Apego seguro</a:t>
            </a:r>
          </a:p>
          <a:p>
            <a:pPr algn="ctr"/>
            <a:r>
              <a:rPr lang="es-ES" dirty="0" smtClean="0"/>
              <a:t>Se sienten suficientemente seguros para explorar ante la separación.</a:t>
            </a:r>
          </a:p>
          <a:p>
            <a:pPr algn="ctr"/>
            <a:r>
              <a:rPr lang="es-ES" dirty="0" smtClean="0"/>
              <a:t>Muestran angustia cuando la madre se va y reaccionan con </a:t>
            </a:r>
            <a:r>
              <a:rPr lang="es-ES" dirty="0" smtClean="0"/>
              <a:t>entusiasmo cuando vuelve</a:t>
            </a:r>
            <a:endParaRPr lang="es-ES" dirty="0" smtClean="0"/>
          </a:p>
          <a:p>
            <a:pPr algn="ctr"/>
            <a:r>
              <a:rPr lang="es-ES" dirty="0" smtClean="0"/>
              <a:t> </a:t>
            </a:r>
            <a:endParaRPr lang="es-ES" dirty="0"/>
          </a:p>
        </p:txBody>
      </p:sp>
      <p:sp>
        <p:nvSpPr>
          <p:cNvPr id="9" name="8 Rectángulo"/>
          <p:cNvSpPr/>
          <p:nvPr/>
        </p:nvSpPr>
        <p:spPr>
          <a:xfrm>
            <a:off x="4572000" y="4149080"/>
            <a:ext cx="3960440" cy="2088232"/>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s-ES" b="1" dirty="0" smtClean="0"/>
              <a:t>Apego Desorganizado</a:t>
            </a:r>
          </a:p>
          <a:p>
            <a:pPr algn="ctr"/>
            <a:r>
              <a:rPr lang="es-ES" dirty="0" smtClean="0"/>
              <a:t>Refleja la mayor inseguridad durante la reunión, los niños y niñas muestran una gran variedad de comportamientos confusos o contradictorios</a:t>
            </a:r>
            <a:endParaRPr lang="es-ES" dirty="0"/>
          </a:p>
        </p:txBody>
      </p:sp>
      <p:sp>
        <p:nvSpPr>
          <p:cNvPr id="10" name="9 Proceso"/>
          <p:cNvSpPr/>
          <p:nvPr/>
        </p:nvSpPr>
        <p:spPr>
          <a:xfrm>
            <a:off x="4572000" y="1772816"/>
            <a:ext cx="3960440" cy="2160240"/>
          </a:xfrm>
          <a:prstGeom prst="flowChartProcess">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s-ES" b="1" dirty="0" smtClean="0"/>
          </a:p>
          <a:p>
            <a:pPr algn="ctr"/>
            <a:r>
              <a:rPr lang="es-ES" b="1" dirty="0" smtClean="0"/>
              <a:t>Apego </a:t>
            </a:r>
            <a:r>
              <a:rPr lang="es-ES" b="1" dirty="0" err="1" smtClean="0"/>
              <a:t>Evitativo</a:t>
            </a:r>
            <a:endParaRPr lang="es-ES" b="1" dirty="0" smtClean="0"/>
          </a:p>
          <a:p>
            <a:pPr algn="ctr"/>
            <a:r>
              <a:rPr lang="es-ES" dirty="0" smtClean="0"/>
              <a:t>Muestran poca angustia ante la separación y cuando la madre vuelve tienden a evitarla</a:t>
            </a:r>
            <a:r>
              <a:rPr lang="es-ES" b="1" dirty="0" smtClean="0"/>
              <a:t> </a:t>
            </a:r>
            <a:endParaRPr lang="es-ES" b="1" dirty="0"/>
          </a:p>
        </p:txBody>
      </p:sp>
      <p:sp>
        <p:nvSpPr>
          <p:cNvPr id="11" name="10 Rectángulo"/>
          <p:cNvSpPr/>
          <p:nvPr/>
        </p:nvSpPr>
        <p:spPr>
          <a:xfrm>
            <a:off x="467544" y="4149080"/>
            <a:ext cx="3744416" cy="2088232"/>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ES" b="1" dirty="0" smtClean="0"/>
              <a:t>Apego Ansioso-Ambivalente</a:t>
            </a:r>
          </a:p>
          <a:p>
            <a:pPr algn="ctr"/>
            <a:r>
              <a:rPr lang="es-ES" dirty="0" smtClean="0"/>
              <a:t>Muestran angustia a lo largo de todo el procedimiento, sobre todo durante la </a:t>
            </a:r>
            <a:r>
              <a:rPr lang="es-ES" dirty="0" err="1" smtClean="0"/>
              <a:t>separacion</a:t>
            </a:r>
            <a:r>
              <a:rPr lang="es-ES" dirty="0" smtClean="0"/>
              <a:t>. Los reencuentros producen una mezcla de liberación y enfado hacia la madre</a:t>
            </a:r>
            <a:endParaRPr lang="es-E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Fases del desarrollo del Apego&#10;Schaffer y Emerson&#10;Nombre Rango de edad&#10;(meses)&#10;CaracterÃ­sticas Principales&#10;Pre-apego 0- 2 ..."/>
          <p:cNvPicPr>
            <a:picLocks noChangeAspect="1" noChangeArrowheads="1"/>
          </p:cNvPicPr>
          <p:nvPr/>
        </p:nvPicPr>
        <p:blipFill>
          <a:blip r:embed="rId2" cstate="print"/>
          <a:srcRect/>
          <a:stretch>
            <a:fillRect/>
          </a:stretch>
        </p:blipFill>
        <p:spPr bwMode="auto">
          <a:xfrm>
            <a:off x="14869144" y="1268760"/>
            <a:ext cx="9144000" cy="6858000"/>
          </a:xfrm>
          <a:prstGeom prst="rect">
            <a:avLst/>
          </a:prstGeom>
          <a:noFill/>
        </p:spPr>
      </p:pic>
      <p:sp>
        <p:nvSpPr>
          <p:cNvPr id="3" name="2 Título"/>
          <p:cNvSpPr>
            <a:spLocks noGrp="1"/>
          </p:cNvSpPr>
          <p:nvPr>
            <p:ph type="title"/>
          </p:nvPr>
        </p:nvSpPr>
        <p:spPr/>
        <p:txBody>
          <a:bodyPr>
            <a:normAutofit/>
          </a:bodyPr>
          <a:lstStyle/>
          <a:p>
            <a:r>
              <a:rPr lang="es-ES" dirty="0" smtClean="0"/>
              <a:t>Fases del desarrollo del apego</a:t>
            </a:r>
            <a:br>
              <a:rPr lang="es-ES" dirty="0" smtClean="0"/>
            </a:br>
            <a:r>
              <a:rPr lang="es-ES" sz="2700" dirty="0" smtClean="0"/>
              <a:t> </a:t>
            </a:r>
            <a:r>
              <a:rPr lang="es-ES" sz="2700" dirty="0" smtClean="0"/>
              <a:t>                                                             </a:t>
            </a:r>
            <a:r>
              <a:rPr lang="es-ES" sz="2700" b="0" dirty="0" err="1" smtClean="0"/>
              <a:t>Schaffer</a:t>
            </a:r>
            <a:r>
              <a:rPr lang="es-ES" sz="2700" b="0" dirty="0" smtClean="0"/>
              <a:t> y Emerson</a:t>
            </a:r>
            <a:endParaRPr lang="es-ES" sz="2700" dirty="0"/>
          </a:p>
        </p:txBody>
      </p:sp>
      <p:graphicFrame>
        <p:nvGraphicFramePr>
          <p:cNvPr id="5" name="4 Marcador de contenido"/>
          <p:cNvGraphicFramePr>
            <a:graphicFrameLocks noGrp="1"/>
          </p:cNvGraphicFramePr>
          <p:nvPr>
            <p:ph idx="1"/>
          </p:nvPr>
        </p:nvGraphicFramePr>
        <p:xfrm>
          <a:off x="0" y="1484782"/>
          <a:ext cx="9108504" cy="5373218"/>
        </p:xfrm>
        <a:graphic>
          <a:graphicData uri="http://schemas.openxmlformats.org/drawingml/2006/table">
            <a:tbl>
              <a:tblPr firstRow="1" bandRow="1">
                <a:tableStyleId>{5C22544A-7EE6-4342-B048-85BDC9FD1C3A}</a:tableStyleId>
              </a:tblPr>
              <a:tblGrid>
                <a:gridCol w="2964160"/>
                <a:gridCol w="2043619"/>
                <a:gridCol w="4100725"/>
              </a:tblGrid>
              <a:tr h="709670">
                <a:tc>
                  <a:txBody>
                    <a:bodyPr/>
                    <a:lstStyle/>
                    <a:p>
                      <a:r>
                        <a:rPr lang="es-ES" dirty="0" smtClean="0"/>
                        <a:t>Fase</a:t>
                      </a:r>
                      <a:endParaRPr lang="es-ES" dirty="0"/>
                    </a:p>
                  </a:txBody>
                  <a:tcPr/>
                </a:tc>
                <a:tc>
                  <a:txBody>
                    <a:bodyPr/>
                    <a:lstStyle/>
                    <a:p>
                      <a:r>
                        <a:rPr lang="es-ES" dirty="0" smtClean="0"/>
                        <a:t>Rango de edad en meses</a:t>
                      </a:r>
                      <a:endParaRPr lang="es-ES" dirty="0"/>
                    </a:p>
                  </a:txBody>
                  <a:tcPr/>
                </a:tc>
                <a:tc>
                  <a:txBody>
                    <a:bodyPr/>
                    <a:lstStyle/>
                    <a:p>
                      <a:r>
                        <a:rPr lang="es-ES" dirty="0" smtClean="0"/>
                        <a:t>Características principales</a:t>
                      </a:r>
                      <a:endParaRPr lang="es-ES" dirty="0"/>
                    </a:p>
                  </a:txBody>
                  <a:tcPr/>
                </a:tc>
              </a:tr>
              <a:tr h="1013815">
                <a:tc>
                  <a:txBody>
                    <a:bodyPr/>
                    <a:lstStyle/>
                    <a:p>
                      <a:r>
                        <a:rPr lang="es-ES" dirty="0" smtClean="0"/>
                        <a:t>Pre-apego</a:t>
                      </a:r>
                      <a:endParaRPr lang="es-ES" dirty="0"/>
                    </a:p>
                  </a:txBody>
                  <a:tcPr/>
                </a:tc>
                <a:tc>
                  <a:txBody>
                    <a:bodyPr/>
                    <a:lstStyle/>
                    <a:p>
                      <a:r>
                        <a:rPr lang="es-ES" dirty="0" smtClean="0"/>
                        <a:t>0-2</a:t>
                      </a:r>
                      <a:endParaRPr lang="es-ES" dirty="0"/>
                    </a:p>
                  </a:txBody>
                  <a:tcPr/>
                </a:tc>
                <a:tc>
                  <a:txBody>
                    <a:bodyPr/>
                    <a:lstStyle/>
                    <a:p>
                      <a:r>
                        <a:rPr lang="es-ES" dirty="0" smtClean="0"/>
                        <a:t>Fase asocial. Hacia el final muestran preferencia por estímulos</a:t>
                      </a:r>
                      <a:r>
                        <a:rPr lang="es-ES" baseline="0" dirty="0" smtClean="0"/>
                        <a:t> sociales: cara sonriente</a:t>
                      </a:r>
                      <a:endParaRPr lang="es-ES" dirty="0"/>
                    </a:p>
                  </a:txBody>
                  <a:tcPr/>
                </a:tc>
              </a:tr>
              <a:tr h="1317959">
                <a:tc>
                  <a:txBody>
                    <a:bodyPr/>
                    <a:lstStyle/>
                    <a:p>
                      <a:r>
                        <a:rPr lang="es-ES" dirty="0" smtClean="0"/>
                        <a:t>Apego en formación</a:t>
                      </a:r>
                      <a:endParaRPr lang="es-ES" dirty="0"/>
                    </a:p>
                  </a:txBody>
                  <a:tcPr/>
                </a:tc>
                <a:tc>
                  <a:txBody>
                    <a:bodyPr/>
                    <a:lstStyle/>
                    <a:p>
                      <a:r>
                        <a:rPr lang="es-ES" dirty="0" smtClean="0"/>
                        <a:t>2-6/8</a:t>
                      </a:r>
                      <a:endParaRPr lang="es-ES" dirty="0"/>
                    </a:p>
                  </a:txBody>
                  <a:tcPr/>
                </a:tc>
                <a:tc>
                  <a:txBody>
                    <a:bodyPr/>
                    <a:lstStyle/>
                    <a:p>
                      <a:r>
                        <a:rPr lang="es-ES" dirty="0" smtClean="0"/>
                        <a:t>Disfrutan de compañía humana.</a:t>
                      </a:r>
                    </a:p>
                    <a:p>
                      <a:r>
                        <a:rPr lang="es-ES" dirty="0" smtClean="0"/>
                        <a:t>Reconocimiento de las personas que conoce,</a:t>
                      </a:r>
                      <a:r>
                        <a:rPr lang="es-ES" baseline="0" dirty="0" smtClean="0"/>
                        <a:t> todavía  disfruta de atención que recibe de cualquiera</a:t>
                      </a:r>
                      <a:endParaRPr lang="es-ES" dirty="0"/>
                    </a:p>
                  </a:txBody>
                  <a:tcPr/>
                </a:tc>
              </a:tr>
              <a:tr h="1013815">
                <a:tc>
                  <a:txBody>
                    <a:bodyPr/>
                    <a:lstStyle/>
                    <a:p>
                      <a:r>
                        <a:rPr lang="es-ES" dirty="0" smtClean="0"/>
                        <a:t>Apego claro</a:t>
                      </a:r>
                      <a:endParaRPr lang="es-ES" dirty="0"/>
                    </a:p>
                  </a:txBody>
                  <a:tcPr/>
                </a:tc>
                <a:tc>
                  <a:txBody>
                    <a:bodyPr/>
                    <a:lstStyle/>
                    <a:p>
                      <a:r>
                        <a:rPr lang="es-ES" dirty="0" smtClean="0"/>
                        <a:t>6/8-18/24</a:t>
                      </a:r>
                      <a:endParaRPr lang="es-ES" dirty="0"/>
                    </a:p>
                  </a:txBody>
                  <a:tcPr/>
                </a:tc>
                <a:tc>
                  <a:txBody>
                    <a:bodyPr/>
                    <a:lstStyle/>
                    <a:p>
                      <a:r>
                        <a:rPr lang="es-ES" dirty="0" smtClean="0"/>
                        <a:t>Apego específico.</a:t>
                      </a:r>
                      <a:r>
                        <a:rPr lang="es-ES" baseline="0" dirty="0" smtClean="0"/>
                        <a:t> Protesta ante la separación, cautela ante los extraños, comunicación intencional</a:t>
                      </a:r>
                      <a:endParaRPr lang="es-ES" dirty="0"/>
                    </a:p>
                  </a:txBody>
                  <a:tcPr/>
                </a:tc>
              </a:tr>
              <a:tr h="1317959">
                <a:tc>
                  <a:txBody>
                    <a:bodyPr/>
                    <a:lstStyle/>
                    <a:p>
                      <a:r>
                        <a:rPr lang="es-ES" dirty="0" smtClean="0"/>
                        <a:t>Relación reciproca</a:t>
                      </a:r>
                      <a:endParaRPr lang="es-ES" dirty="0"/>
                    </a:p>
                  </a:txBody>
                  <a:tcPr/>
                </a:tc>
                <a:tc>
                  <a:txBody>
                    <a:bodyPr/>
                    <a:lstStyle/>
                    <a:p>
                      <a:r>
                        <a:rPr lang="es-ES" dirty="0" smtClean="0"/>
                        <a:t>24 y más</a:t>
                      </a:r>
                      <a:endParaRPr lang="es-ES" dirty="0"/>
                    </a:p>
                  </a:txBody>
                  <a:tcPr/>
                </a:tc>
                <a:tc>
                  <a:txBody>
                    <a:bodyPr/>
                    <a:lstStyle/>
                    <a:p>
                      <a:r>
                        <a:rPr lang="es-ES" dirty="0" smtClean="0"/>
                        <a:t>Relaciones más bilaterales. Los</a:t>
                      </a:r>
                      <a:r>
                        <a:rPr lang="es-ES" baseline="0" dirty="0" smtClean="0"/>
                        <a:t> niños comprenden las necesidades de sus padres , comienzan a declinar las protestas de separación</a:t>
                      </a:r>
                      <a:endParaRPr lang="es-ES" dirty="0"/>
                    </a:p>
                  </a:txBody>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Conducta afectiva</a:t>
            </a:r>
            <a:endParaRPr lang="es-ES" dirty="0"/>
          </a:p>
        </p:txBody>
      </p:sp>
      <p:sp>
        <p:nvSpPr>
          <p:cNvPr id="3" name="2 Marcador de contenido"/>
          <p:cNvSpPr>
            <a:spLocks noGrp="1"/>
          </p:cNvSpPr>
          <p:nvPr>
            <p:ph idx="1"/>
          </p:nvPr>
        </p:nvSpPr>
        <p:spPr>
          <a:xfrm>
            <a:off x="457200" y="2924944"/>
            <a:ext cx="8229600" cy="3201219"/>
          </a:xfrm>
        </p:spPr>
        <p:txBody>
          <a:bodyPr/>
          <a:lstStyle/>
          <a:p>
            <a:r>
              <a:rPr lang="es-ES" dirty="0" smtClean="0"/>
              <a:t>La conducta de ambos, madre-</a:t>
            </a:r>
            <a:r>
              <a:rPr lang="es-ES" dirty="0" err="1" smtClean="0"/>
              <a:t>hij</a:t>
            </a:r>
            <a:r>
              <a:rPr lang="es-ES" dirty="0" smtClean="0"/>
              <a:t>@, que se dirige a buscar y mantener la proximidad de uno con el otro</a:t>
            </a:r>
            <a:endParaRPr lang="es-E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Formación del vínculo afectivo</a:t>
            </a:r>
            <a:endParaRPr lang="es-ES" dirty="0"/>
          </a:p>
        </p:txBody>
      </p:sp>
      <p:sp>
        <p:nvSpPr>
          <p:cNvPr id="3" name="2 Marcador de contenido"/>
          <p:cNvSpPr>
            <a:spLocks noGrp="1"/>
          </p:cNvSpPr>
          <p:nvPr>
            <p:ph idx="1"/>
          </p:nvPr>
        </p:nvSpPr>
        <p:spPr/>
        <p:txBody>
          <a:bodyPr/>
          <a:lstStyle/>
          <a:p>
            <a:r>
              <a:rPr lang="es-ES" dirty="0" smtClean="0"/>
              <a:t>Se observa claramente formado durante el segundo año de vida</a:t>
            </a:r>
          </a:p>
          <a:p>
            <a:r>
              <a:rPr lang="es-ES" dirty="0" smtClean="0"/>
              <a:t>Hacia el tercer año el </a:t>
            </a:r>
            <a:r>
              <a:rPr lang="es-ES" dirty="0" err="1" smtClean="0"/>
              <a:t>niñ@</a:t>
            </a:r>
            <a:r>
              <a:rPr lang="es-ES" dirty="0" smtClean="0"/>
              <a:t> es capaz de aceptar la ausencia temporal de la madre</a:t>
            </a:r>
          </a:p>
          <a:p>
            <a:r>
              <a:rPr lang="es-ES" dirty="0" smtClean="0"/>
              <a:t>Ha adquirido confianza con otras personas en ambientes extraños</a:t>
            </a:r>
            <a:endParaRPr lang="es-E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antecedentes</a:t>
            </a:r>
            <a:endParaRPr lang="es-ES" dirty="0"/>
          </a:p>
        </p:txBody>
      </p:sp>
      <p:sp>
        <p:nvSpPr>
          <p:cNvPr id="3" name="2 Marcador de contenido"/>
          <p:cNvSpPr>
            <a:spLocks noGrp="1"/>
          </p:cNvSpPr>
          <p:nvPr>
            <p:ph idx="1"/>
          </p:nvPr>
        </p:nvSpPr>
        <p:spPr/>
        <p:txBody>
          <a:bodyPr>
            <a:normAutofit/>
          </a:bodyPr>
          <a:lstStyle/>
          <a:p>
            <a:r>
              <a:rPr lang="es-ES" dirty="0" smtClean="0"/>
              <a:t>Síndrome de </a:t>
            </a:r>
            <a:r>
              <a:rPr lang="es-ES" dirty="0" err="1" smtClean="0"/>
              <a:t>hospitalismo</a:t>
            </a:r>
            <a:endParaRPr lang="es-ES" dirty="0" smtClean="0"/>
          </a:p>
          <a:p>
            <a:r>
              <a:rPr lang="es-ES" dirty="0" smtClean="0"/>
              <a:t>Descubrimiento impronta de K. </a:t>
            </a:r>
            <a:r>
              <a:rPr lang="es-ES" dirty="0" err="1" smtClean="0"/>
              <a:t>Lorenz</a:t>
            </a:r>
            <a:endParaRPr lang="es-ES" dirty="0" smtClean="0"/>
          </a:p>
          <a:p>
            <a:r>
              <a:rPr lang="es-ES" dirty="0" smtClean="0"/>
              <a:t>Descripción de conductas afectivas realizadas por </a:t>
            </a:r>
            <a:r>
              <a:rPr lang="es-ES" dirty="0" err="1" smtClean="0"/>
              <a:t>Harlow</a:t>
            </a:r>
            <a:r>
              <a:rPr lang="es-ES" dirty="0" smtClean="0"/>
              <a:t> con monos</a:t>
            </a:r>
          </a:p>
          <a:p>
            <a:r>
              <a:rPr lang="es-ES" dirty="0" smtClean="0"/>
              <a:t>Mary </a:t>
            </a:r>
            <a:r>
              <a:rPr lang="es-ES" dirty="0" err="1" smtClean="0"/>
              <a:t>Ainsworth</a:t>
            </a:r>
            <a:r>
              <a:rPr lang="es-ES" dirty="0" smtClean="0"/>
              <a:t>, la “situación extraña” y los tipos de apego</a:t>
            </a:r>
          </a:p>
          <a:p>
            <a:endParaRPr lang="es-ES" dirty="0" smtClean="0"/>
          </a:p>
          <a:p>
            <a:endParaRPr lang="es-ES" b="1" dirty="0" smtClean="0"/>
          </a:p>
          <a:p>
            <a:endParaRPr lang="es-E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smtClean="0"/>
              <a:t>Spitz</a:t>
            </a:r>
            <a:endParaRPr lang="es-ES" dirty="0"/>
          </a:p>
        </p:txBody>
      </p:sp>
      <p:sp>
        <p:nvSpPr>
          <p:cNvPr id="3" name="2 Marcador de contenido"/>
          <p:cNvSpPr>
            <a:spLocks noGrp="1"/>
          </p:cNvSpPr>
          <p:nvPr>
            <p:ph idx="1"/>
          </p:nvPr>
        </p:nvSpPr>
        <p:spPr/>
        <p:txBody>
          <a:bodyPr>
            <a:normAutofit fontScale="92500"/>
          </a:bodyPr>
          <a:lstStyle/>
          <a:p>
            <a:r>
              <a:rPr lang="es-ES" dirty="0" smtClean="0"/>
              <a:t>La preocupación por la relación temprana del </a:t>
            </a:r>
            <a:r>
              <a:rPr lang="es-ES" dirty="0" err="1" smtClean="0"/>
              <a:t>niñ@</a:t>
            </a:r>
            <a:r>
              <a:rPr lang="es-ES" dirty="0" smtClean="0"/>
              <a:t> con su madre fue uno de los temas centrales para el psicoanálisis desde sus inicios</a:t>
            </a:r>
          </a:p>
          <a:p>
            <a:r>
              <a:rPr lang="es-ES" dirty="0" err="1" smtClean="0"/>
              <a:t>Spitz</a:t>
            </a:r>
            <a:r>
              <a:rPr lang="es-ES" dirty="0" smtClean="0"/>
              <a:t> comenzó sus investigaciones observando el desarrollo de niños abandonados por sus madres , que llegan a centros de huérfanos</a:t>
            </a:r>
          </a:p>
          <a:p>
            <a:r>
              <a:rPr lang="es-ES" dirty="0" smtClean="0"/>
              <a:t>Concluye: La madre seria la representación  del medio externo y a través de ella el niño podía comenzar a construir la objetividad de este</a:t>
            </a:r>
            <a:endParaRPr lang="es-E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endParaRPr lang="es-ES"/>
          </a:p>
        </p:txBody>
      </p:sp>
      <p:graphicFrame>
        <p:nvGraphicFramePr>
          <p:cNvPr id="44034" name="Object 2"/>
          <p:cNvGraphicFramePr>
            <a:graphicFrameLocks noChangeAspect="1"/>
          </p:cNvGraphicFramePr>
          <p:nvPr/>
        </p:nvGraphicFramePr>
        <p:xfrm>
          <a:off x="3675063" y="3136900"/>
          <a:ext cx="1793875" cy="582613"/>
        </p:xfrm>
        <a:graphic>
          <a:graphicData uri="http://schemas.openxmlformats.org/presentationml/2006/ole">
            <p:oleObj spid="_x0000_s44034" name="Objeto empaquetador del shell" showAsIcon="1" r:id="rId3" imgW="1793520" imgH="582120" progId="Package">
              <p:embed/>
            </p:oleObj>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
            </a:r>
            <a:br>
              <a:rPr lang="es-ES" dirty="0" smtClean="0"/>
            </a:br>
            <a:r>
              <a:rPr lang="es-ES" dirty="0" smtClean="0"/>
              <a:t/>
            </a:r>
            <a:br>
              <a:rPr lang="es-ES" dirty="0" smtClean="0"/>
            </a:br>
            <a:r>
              <a:rPr lang="es-ES" dirty="0" smtClean="0"/>
              <a:t/>
            </a:r>
            <a:br>
              <a:rPr lang="es-ES" dirty="0" smtClean="0"/>
            </a:br>
            <a:r>
              <a:rPr lang="es-ES" dirty="0" smtClean="0"/>
              <a:t/>
            </a:r>
            <a:br>
              <a:rPr lang="es-ES" dirty="0" smtClean="0"/>
            </a:br>
            <a:r>
              <a:rPr lang="es-ES" dirty="0" smtClean="0"/>
              <a:t/>
            </a:r>
            <a:br>
              <a:rPr lang="es-ES" dirty="0" smtClean="0"/>
            </a:br>
            <a:r>
              <a:rPr lang="es-ES" dirty="0" smtClean="0"/>
              <a:t/>
            </a:r>
            <a:br>
              <a:rPr lang="es-ES" dirty="0" smtClean="0"/>
            </a:br>
            <a:r>
              <a:rPr lang="es-ES" dirty="0" smtClean="0"/>
              <a:t/>
            </a:r>
            <a:br>
              <a:rPr lang="es-ES" dirty="0" smtClean="0"/>
            </a:br>
            <a:r>
              <a:rPr lang="es-ES" dirty="0" smtClean="0"/>
              <a:t/>
            </a:r>
            <a:br>
              <a:rPr lang="es-ES" dirty="0" smtClean="0"/>
            </a:br>
            <a:r>
              <a:rPr lang="es-ES" dirty="0" smtClean="0"/>
              <a:t> </a:t>
            </a:r>
            <a:br>
              <a:rPr lang="es-ES" dirty="0" smtClean="0"/>
            </a:br>
            <a:r>
              <a:rPr lang="es-ES" dirty="0" smtClean="0"/>
              <a:t/>
            </a:r>
            <a:br>
              <a:rPr lang="es-ES" dirty="0" smtClean="0"/>
            </a:br>
            <a:r>
              <a:rPr lang="es-ES" dirty="0" smtClean="0"/>
              <a:t/>
            </a:r>
            <a:br>
              <a:rPr lang="es-ES" dirty="0" smtClean="0"/>
            </a:br>
            <a:r>
              <a:rPr lang="es-ES" dirty="0" smtClean="0"/>
              <a:t/>
            </a:r>
            <a:br>
              <a:rPr lang="es-ES" dirty="0" smtClean="0"/>
            </a:br>
            <a:r>
              <a:rPr lang="es-ES" dirty="0" smtClean="0"/>
              <a:t/>
            </a:r>
            <a:br>
              <a:rPr lang="es-ES" dirty="0" smtClean="0"/>
            </a:br>
            <a:r>
              <a:rPr lang="es-ES" dirty="0" smtClean="0"/>
              <a:t/>
            </a:r>
            <a:br>
              <a:rPr lang="es-ES" dirty="0" smtClean="0"/>
            </a:br>
            <a:r>
              <a:rPr lang="es-ES" dirty="0" smtClean="0"/>
              <a:t/>
            </a:r>
            <a:br>
              <a:rPr lang="es-ES" dirty="0" smtClean="0"/>
            </a:br>
            <a:endParaRPr lang="es-ES" dirty="0"/>
          </a:p>
        </p:txBody>
      </p:sp>
      <p:sp>
        <p:nvSpPr>
          <p:cNvPr id="6" name="5 Marcador de texto"/>
          <p:cNvSpPr>
            <a:spLocks noGrp="1"/>
          </p:cNvSpPr>
          <p:nvPr>
            <p:ph type="body" idx="1"/>
          </p:nvPr>
        </p:nvSpPr>
        <p:spPr>
          <a:xfrm>
            <a:off x="740664" y="764704"/>
            <a:ext cx="8022336" cy="1749896"/>
          </a:xfrm>
        </p:spPr>
        <p:txBody>
          <a:bodyPr>
            <a:normAutofit/>
          </a:bodyPr>
          <a:lstStyle/>
          <a:p>
            <a:r>
              <a:rPr lang="es-ES" sz="3600" b="1" dirty="0" smtClean="0"/>
              <a:t>                                </a:t>
            </a:r>
            <a:r>
              <a:rPr lang="es-ES" sz="3600" b="1" dirty="0" err="1" smtClean="0"/>
              <a:t>Bowlby</a:t>
            </a:r>
            <a:endParaRPr lang="es-ES" sz="3600" dirty="0"/>
          </a:p>
        </p:txBody>
      </p:sp>
      <p:pic>
        <p:nvPicPr>
          <p:cNvPr id="1026" name="Picture 2" descr="C:\Users\Gonzalo\Desktop\descarga.jpg"/>
          <p:cNvPicPr>
            <a:picLocks noGrp="1" noChangeAspect="1" noChangeArrowheads="1"/>
          </p:cNvPicPr>
          <p:nvPr>
            <p:ph idx="4294967295"/>
          </p:nvPr>
        </p:nvPicPr>
        <p:blipFill>
          <a:blip r:embed="rId2" cstate="print"/>
          <a:stretch>
            <a:fillRect/>
          </a:stretch>
        </p:blipFill>
        <p:spPr bwMode="auto">
          <a:xfrm>
            <a:off x="323528" y="3068960"/>
            <a:ext cx="1828800" cy="2495550"/>
          </a:xfrm>
          <a:prstGeom prst="rect">
            <a:avLst/>
          </a:prstGeom>
          <a:noFill/>
        </p:spPr>
      </p:pic>
      <p:sp>
        <p:nvSpPr>
          <p:cNvPr id="4" name="3 Rectángulo"/>
          <p:cNvSpPr/>
          <p:nvPr/>
        </p:nvSpPr>
        <p:spPr>
          <a:xfrm>
            <a:off x="3563888" y="3429000"/>
            <a:ext cx="4572000" cy="1477328"/>
          </a:xfrm>
          <a:prstGeom prst="rect">
            <a:avLst/>
          </a:prstGeom>
        </p:spPr>
        <p:txBody>
          <a:bodyPr>
            <a:spAutoFit/>
          </a:bodyPr>
          <a:lstStyle/>
          <a:p>
            <a:r>
              <a:rPr lang="es-ES" dirty="0" smtClean="0"/>
              <a:t>El concepto de “apego” hace referencia a los vínculos emocionales que la gente forma con otras personas a lo largo de su vida, primero con sus progenitores, y después con sus amigos, su pareja,…</a:t>
            </a:r>
            <a:endParaRPr lang="es-E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ódulo">
  <a:themeElements>
    <a:clrScheme name="Módulo">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ódulo">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ódul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486</TotalTime>
  <Words>1551</Words>
  <Application>Microsoft Office PowerPoint</Application>
  <PresentationFormat>Presentación en pantalla (4:3)</PresentationFormat>
  <Paragraphs>111</Paragraphs>
  <Slides>31</Slides>
  <Notes>0</Notes>
  <HiddenSlides>0</HiddenSlides>
  <MMClips>0</MMClips>
  <ScaleCrop>false</ScaleCrop>
  <HeadingPairs>
    <vt:vector size="6" baseType="variant">
      <vt:variant>
        <vt:lpstr>Tema</vt:lpstr>
      </vt:variant>
      <vt:variant>
        <vt:i4>1</vt:i4>
      </vt:variant>
      <vt:variant>
        <vt:lpstr>Servidores OLE incrustados</vt:lpstr>
      </vt:variant>
      <vt:variant>
        <vt:i4>2</vt:i4>
      </vt:variant>
      <vt:variant>
        <vt:lpstr>Títulos de diapositiva</vt:lpstr>
      </vt:variant>
      <vt:variant>
        <vt:i4>31</vt:i4>
      </vt:variant>
    </vt:vector>
  </HeadingPairs>
  <TitlesOfParts>
    <vt:vector size="34" baseType="lpstr">
      <vt:lpstr>Módulo</vt:lpstr>
      <vt:lpstr>Paquete</vt:lpstr>
      <vt:lpstr>Objeto empaquetador del shell</vt:lpstr>
      <vt:lpstr>El VÍNCULO</vt:lpstr>
      <vt:lpstr>Conducta de apego</vt:lpstr>
      <vt:lpstr>Conducta de atención</vt:lpstr>
      <vt:lpstr>Conducta afectiva</vt:lpstr>
      <vt:lpstr>Formación del vínculo afectivo</vt:lpstr>
      <vt:lpstr>antecedentes</vt:lpstr>
      <vt:lpstr>Spitz</vt:lpstr>
      <vt:lpstr>Diapositiva 8</vt:lpstr>
      <vt:lpstr>                </vt:lpstr>
      <vt:lpstr> la teoría del apego de Bowlby</vt:lpstr>
      <vt:lpstr> Bowlby (1958)</vt:lpstr>
      <vt:lpstr>Bowlby (1968) CONDUCTA DE APEGO</vt:lpstr>
      <vt:lpstr>Originalidad de Bowlby</vt:lpstr>
      <vt:lpstr>El niño está geneticamente predispuesto para tener reacciones</vt:lpstr>
      <vt:lpstr>Evolución del comportamiento de vinculo</vt:lpstr>
      <vt:lpstr>Diapositiva 16</vt:lpstr>
      <vt:lpstr>Diapositiva 17</vt:lpstr>
      <vt:lpstr>Diapositiva 18</vt:lpstr>
      <vt:lpstr>Doble función del vinculo</vt:lpstr>
      <vt:lpstr>Función de PROTECCIÓN</vt:lpstr>
      <vt:lpstr>Función de SOCIALILIZACIÓN</vt:lpstr>
      <vt:lpstr>Para que esta socialización sea positiva es necesario:</vt:lpstr>
      <vt:lpstr>Diapositiva 23</vt:lpstr>
      <vt:lpstr>El niño testimonia su desasosiego según una secuencia identica de comportamiento</vt:lpstr>
      <vt:lpstr>Toda separación implica consecuencias más o menos destacadas</vt:lpstr>
      <vt:lpstr>Hay situaciones que inducen a una “vinculación angustiosa     “</vt:lpstr>
      <vt:lpstr>Mary  Ainsworth </vt:lpstr>
      <vt:lpstr>            crianza negligente</vt:lpstr>
      <vt:lpstr>Diapositiva 29</vt:lpstr>
      <vt:lpstr>Resultados de la “situación extraña” Mary Ainsworth (1978)</vt:lpstr>
      <vt:lpstr>Fases del desarrollo del apego                                                               Schaffer y Emerson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Teoría del apego</dc:title>
  <dc:creator>Gonzalo</dc:creator>
  <cp:lastModifiedBy>Gonzalo</cp:lastModifiedBy>
  <cp:revision>69</cp:revision>
  <dcterms:created xsi:type="dcterms:W3CDTF">2018-10-28T16:21:16Z</dcterms:created>
  <dcterms:modified xsi:type="dcterms:W3CDTF">2018-11-25T17:36:49Z</dcterms:modified>
</cp:coreProperties>
</file>